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7" r:id="rId2"/>
    <p:sldId id="287" r:id="rId3"/>
    <p:sldId id="297" r:id="rId4"/>
    <p:sldId id="277" r:id="rId5"/>
    <p:sldId id="292" r:id="rId6"/>
    <p:sldId id="264" r:id="rId7"/>
    <p:sldId id="265" r:id="rId8"/>
    <p:sldId id="293" r:id="rId9"/>
    <p:sldId id="259" r:id="rId10"/>
    <p:sldId id="307" r:id="rId11"/>
    <p:sldId id="298" r:id="rId12"/>
    <p:sldId id="299" r:id="rId13"/>
    <p:sldId id="267" r:id="rId14"/>
    <p:sldId id="268" r:id="rId15"/>
    <p:sldId id="270" r:id="rId16"/>
    <p:sldId id="294" r:id="rId17"/>
    <p:sldId id="291" r:id="rId18"/>
    <p:sldId id="296" r:id="rId19"/>
    <p:sldId id="295" r:id="rId20"/>
    <p:sldId id="260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loody" pitchFamily="2" charset="0"/>
      <p:regular r:id="rId27"/>
    </p:embeddedFont>
    <p:embeddedFont>
      <p:font typeface="Arial Black" panose="020B0A04020102020204" pitchFamily="34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17" autoAdjust="0"/>
  </p:normalViewPr>
  <p:slideViewPr>
    <p:cSldViewPr>
      <p:cViewPr varScale="1">
        <p:scale>
          <a:sx n="55" d="100"/>
          <a:sy n="5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8-05T20:34:40.76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48,'0'0,"48"0,-48 0,48 0,-48 0,48 0,-48 0,0 0,48 0,-48 0,48 0,-48 0,48 0,-48 0,47 0,-47 0,0 0,48 0,-48 0,0 0,48 0,-48 0,48 0,-48 0,48 0,-48 0,48 0,-48 0,0 0,48 0,-48 0,48 0,-48 0,96 0,-96 0,0 0,96 0,-96 0,48 0,-48 0,0 0,47 0,-47 0,0 0,48 0,-48 0,0 0,48 0,-48 0,48 0,-48 0,48 0,-48 0,48 0,-48 0,0 0,48 0,-48 0,0 0,48 0,0 0,-48 0,0 0,48 0,-48 0,48 0,-48 0,0 0,48 0,-48 0,0 0,48 0,-48 0,0 0,48 0,-48 0,47 0,-47 0,48 0,-48 0,48 0,0 0,0 0,48 0,-48 0,0 0,0 0,0 0,-48 0,48 0,0 0,-1 0,-47 0,48 0,-48 0,0 0,48 0,0 0,0 0,0 0,0 0,-48 0,48 0,0 0,-48 0,48 0,0 0,-48 0,48 0,-48 0,95 0,-95 0,48 0,0 0,144 0,-144 0,0 0,0 0,48 0,-1 0,-47 0,0 0,240 0,-192 0,95 0,-143 0,0 0,0 0,48 0,-48 0,-48 0,48 0,-48 0,48 0,-48 0,48 0,48 0,-48 0,47 0,97 0,-144 0,0 0,48 0,48 48,-49-48,-47 48,96-48,-96 0,48 0,96 0,-145 0,49 0,-96 0,96 0,-96 0,48 0,-48 0,48 0,48 0,-48 0,0 0,191 0,-143 0,0 0,-48 0,96 0,-96 0,0 0,47 0,-47 0,0 0,96 0,-96 0,0 0,0 0,0 0,0 0,0 0,47 0,1 0,-48 0,240 0,-144 0,-97 0,97 0,-96 0,0 0,0 0,0 0,-48 0,96 0,0 0,-48 0,0 0,-48 0,47 0,1 0,0 0,48 0,-96 0,48 0,-48 0,48 0,-48 0,96 0,143 0,-95 0,-48 0,144 0,-144 0,-1 0,49 0,-96 0,0 0,48 0,48 0,-144 0,95 0,-95 0,48 0,0 0,-48 0,48 0,0 0,-48 0,48 0,-48 0,48 0,-48 0,48 0,0 0,48 0,-48 0,0-48,-48 48,48 0,-48 0,0 0,95 0,-95 0,0 0,48 0,-48 0,48 0,0 0,0 0,-48 0,48 0,-48 0,48 0,0 0,0 0,-48 0,48 0,-48 0,48 0,-48 0,0-48,48 48,-48 0,0 0,47 0,-47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A0D4-2CAE-49A1-8686-761D28072E5F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72CE-F339-4D08-A181-19EFD043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53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8/8/2014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The New Testament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PATTERN?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Part 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n\AppData\Local\Microsoft\Windows\Temporary Internet Files\Content.IE5\Q4ZU0JHE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47" y="47244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457200"/>
            <a:ext cx="7848600" cy="426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loody" pitchFamily="2" charset="0"/>
              </a:rPr>
              <a:t>Warning to those who profane the blood of this 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loody" pitchFamily="2" charset="0"/>
              </a:rPr>
              <a:t>covenant</a:t>
            </a:r>
            <a:b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loody" pitchFamily="2" charset="0"/>
              </a:rPr>
            </a:b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no Pro Smbd Caption" pitchFamily="18" charset="0"/>
              </a:rPr>
              <a:t>(Heb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no Pro Smbd Caption" pitchFamily="18" charset="0"/>
              </a:rPr>
              <a:t>. 10:29, 30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no Pro Smbd Caption" pitchFamily="18" charset="0"/>
              </a:rPr>
              <a:t>)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no Pro Smbd Captio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Profaning the </a:t>
            </a:r>
            <a:r>
              <a:rPr lang="en-US" dirty="0" smtClean="0">
                <a:solidFill>
                  <a:srgbClr val="FF0000"/>
                </a:solidFill>
                <a:latin typeface="Bloody" pitchFamily="2" charset="0"/>
              </a:rPr>
              <a:t>Blood</a:t>
            </a:r>
            <a:r>
              <a:rPr lang="en-US" spc="-150" dirty="0" smtClean="0"/>
              <a:t> of The New Covenant</a:t>
            </a:r>
            <a:endParaRPr lang="en-US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/>
              <a:t>R</a:t>
            </a:r>
            <a:r>
              <a:rPr lang="en-US" sz="3600" dirty="0" smtClean="0"/>
              <a:t>everting back to Old Covenant </a:t>
            </a:r>
            <a:br>
              <a:rPr lang="en-US" sz="3600" dirty="0" smtClean="0"/>
            </a:br>
            <a:r>
              <a:rPr lang="en-US" sz="3600" dirty="0" smtClean="0"/>
              <a:t>(Gal. 5:4)</a:t>
            </a:r>
          </a:p>
          <a:p>
            <a:pPr lvl="1"/>
            <a:r>
              <a:rPr lang="en-US" sz="3200" dirty="0" smtClean="0"/>
              <a:t>Two covenants cannot coexist (Heb. 10:9)</a:t>
            </a:r>
          </a:p>
          <a:p>
            <a:pPr lvl="1"/>
            <a:r>
              <a:rPr lang="en-US" sz="3200" dirty="0" smtClean="0"/>
              <a:t>Is to take up what is obsolete (Heb. 8:13)</a:t>
            </a:r>
          </a:p>
          <a:p>
            <a:pPr lvl="1"/>
            <a:r>
              <a:rPr lang="en-US" sz="3200" dirty="0" smtClean="0"/>
              <a:t>To take </a:t>
            </a:r>
            <a:r>
              <a:rPr lang="en-US" sz="3200" b="1" dirty="0" smtClean="0">
                <a:solidFill>
                  <a:srgbClr val="92D050"/>
                </a:solidFill>
              </a:rPr>
              <a:t>PART</a:t>
            </a:r>
            <a:r>
              <a:rPr lang="en-US" sz="3200" b="1" dirty="0" smtClean="0"/>
              <a:t> </a:t>
            </a:r>
            <a:r>
              <a:rPr lang="en-US" sz="3200" dirty="0" smtClean="0"/>
              <a:t>is to be under </a:t>
            </a:r>
            <a:r>
              <a:rPr lang="en-US" sz="3200" b="1" dirty="0" smtClean="0">
                <a:solidFill>
                  <a:srgbClr val="92D050"/>
                </a:solidFill>
              </a:rPr>
              <a:t>ALL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dirty="0" smtClean="0"/>
              <a:t>(Gal. 5:3; 3:10)</a:t>
            </a:r>
          </a:p>
          <a:p>
            <a:pPr lvl="1"/>
            <a:r>
              <a:rPr lang="en-US" sz="3200" dirty="0" smtClean="0"/>
              <a:t>Is to grasp inferior sacrifices (Heb. 10:1-4)</a:t>
            </a:r>
          </a:p>
          <a:p>
            <a:pPr lvl="2"/>
            <a:r>
              <a:rPr lang="en-US" sz="2800" dirty="0" smtClean="0"/>
              <a:t>No taking away of sin</a:t>
            </a:r>
          </a:p>
        </p:txBody>
      </p:sp>
    </p:spTree>
    <p:extLst>
      <p:ext uri="{BB962C8B-B14F-4D97-AF65-F5344CB8AC3E}">
        <p14:creationId xmlns:p14="http://schemas.microsoft.com/office/powerpoint/2010/main" val="96967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Profaning the </a:t>
            </a:r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loody" pitchFamily="2" charset="0"/>
              </a:rPr>
              <a:t>Blood</a:t>
            </a:r>
            <a:r>
              <a:rPr lang="en-US" spc="-150" dirty="0">
                <a:ln>
                  <a:solidFill>
                    <a:prstClr val="black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en-US" spc="-150" dirty="0" smtClean="0"/>
              <a:t>of The New Covenant</a:t>
            </a:r>
            <a:endParaRPr lang="en-US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en-US" sz="3600" dirty="0"/>
              <a:t>R</a:t>
            </a:r>
            <a:r>
              <a:rPr lang="en-US" sz="3600" dirty="0" smtClean="0"/>
              <a:t>ejecting the New Covenant </a:t>
            </a:r>
            <a:br>
              <a:rPr lang="en-US" sz="3600" dirty="0" smtClean="0"/>
            </a:br>
            <a:r>
              <a:rPr lang="en-US" sz="3600" dirty="0" smtClean="0"/>
              <a:t>(Heb. 9:26-29)</a:t>
            </a:r>
          </a:p>
          <a:p>
            <a:pPr lvl="1"/>
            <a:r>
              <a:rPr lang="en-US" sz="3200" dirty="0" smtClean="0"/>
              <a:t>Voluntary rejection (apostasy) = being rejected</a:t>
            </a:r>
          </a:p>
          <a:p>
            <a:pPr lvl="1"/>
            <a:r>
              <a:rPr lang="en-US" sz="3200" dirty="0" smtClean="0"/>
              <a:t> To willfully walk away from the New Covenant:</a:t>
            </a:r>
          </a:p>
          <a:p>
            <a:pPr lvl="2"/>
            <a:r>
              <a:rPr lang="en-US" sz="2800" dirty="0" smtClean="0"/>
              <a:t>Is to forfeit the sacrifice for sins (10:26)</a:t>
            </a:r>
          </a:p>
          <a:p>
            <a:pPr lvl="2"/>
            <a:r>
              <a:rPr lang="en-US" sz="2800" dirty="0" smtClean="0"/>
              <a:t>Is to become an adversary (10:27)</a:t>
            </a:r>
          </a:p>
          <a:p>
            <a:pPr lvl="2"/>
            <a:r>
              <a:rPr lang="en-US" sz="2800" dirty="0" smtClean="0"/>
              <a:t>Is to reject (10:28)</a:t>
            </a:r>
          </a:p>
          <a:p>
            <a:pPr lvl="2"/>
            <a:r>
              <a:rPr lang="en-US" sz="2800" dirty="0" smtClean="0"/>
              <a:t>Is to be worthy of more punishment than those under the OT (10:29)</a:t>
            </a:r>
          </a:p>
          <a:p>
            <a:pPr lvl="2"/>
            <a:r>
              <a:rPr lang="en-US" sz="2800" dirty="0" smtClean="0"/>
              <a:t>Is to profane the Son, blood, grace  (10:29)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471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Example To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aseline="30000" dirty="0"/>
              <a:t>21</a:t>
            </a:r>
            <a:r>
              <a:rPr lang="en-US" sz="4000" dirty="0"/>
              <a:t>  For to this you were called, because Christ also suffered for us, leaving us an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example,</a:t>
            </a:r>
            <a:r>
              <a:rPr lang="en-US" sz="4000" dirty="0"/>
              <a:t> that you should follow His steps:</a:t>
            </a:r>
          </a:p>
          <a:p>
            <a:pPr marL="0" indent="0">
              <a:buNone/>
            </a:pPr>
            <a:r>
              <a:rPr lang="en-US" sz="4000" baseline="30000" dirty="0"/>
              <a:t>22</a:t>
            </a:r>
            <a:r>
              <a:rPr lang="en-US" sz="4000" dirty="0"/>
              <a:t>  "Who committed no sin, Nor was deceit found in His mouth</a:t>
            </a:r>
            <a:r>
              <a:rPr lang="en-US" sz="4000" dirty="0" smtClean="0"/>
              <a:t>"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8" b="21769"/>
          <a:stretch/>
        </p:blipFill>
        <p:spPr bwMode="auto">
          <a:xfrm>
            <a:off x="4114800" y="6084277"/>
            <a:ext cx="4674759" cy="77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2514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Steven\AppData\Local\Microsoft\Windows\Temporary Internet Files\Content.IE5\C4I82118\MP900341495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97" r="10897" b="24549"/>
          <a:stretch/>
        </p:blipFill>
        <p:spPr bwMode="auto">
          <a:xfrm>
            <a:off x="457200" y="1600200"/>
            <a:ext cx="8356516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Example To Follow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25146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819400"/>
            <a:ext cx="2070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example,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267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copy, including all the letters of the alphabet, given to beginners as an aid in learning to draw them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set before one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3"/>
          <a:stretch/>
        </p:blipFill>
        <p:spPr bwMode="auto">
          <a:xfrm>
            <a:off x="1603375" y="5867400"/>
            <a:ext cx="7388225" cy="10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9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Example To Follow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25146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819400"/>
            <a:ext cx="2070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example,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400" y="2552700"/>
            <a:ext cx="51054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“Imitate me, just as I also imitate </a:t>
            </a:r>
            <a:r>
              <a:rPr lang="en-US" sz="4000" b="1" dirty="0" smtClean="0"/>
              <a:t>Christ” </a:t>
            </a:r>
            <a:br>
              <a:rPr lang="en-US" sz="4000" b="1" dirty="0" smtClean="0"/>
            </a:br>
            <a:r>
              <a:rPr lang="en-US" sz="3600" dirty="0" smtClean="0"/>
              <a:t>(1 Cor. 11:1)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2514600" cy="990600"/>
          </a:xfrm>
          <a:prstGeom prst="rect">
            <a:avLst/>
          </a:prstGeom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pressure="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63195"/>
            <a:ext cx="85661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6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To </a:t>
            </a:r>
            <a:r>
              <a:rPr lang="en-US" sz="46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deliberately revealed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understandable</a:t>
            </a:r>
          </a:p>
          <a:p>
            <a:pPr marL="914400" lvl="1" indent="-514350"/>
            <a:r>
              <a:rPr lang="en-US" dirty="0" smtClean="0"/>
              <a:t>Ephesians 3:2-4; 5:17</a:t>
            </a:r>
          </a:p>
          <a:p>
            <a:pPr marL="914400" lvl="1" indent="-514350"/>
            <a:r>
              <a:rPr lang="en-US" dirty="0" smtClean="0"/>
              <a:t>2 Timothy 2:7</a:t>
            </a:r>
          </a:p>
          <a:p>
            <a:pPr marL="914400" lvl="1" indent="-514350"/>
            <a:r>
              <a:rPr lang="en-US" dirty="0" smtClean="0"/>
              <a:t>2 Peter 3:15, 16</a:t>
            </a:r>
          </a:p>
        </p:txBody>
      </p:sp>
    </p:spTree>
    <p:extLst>
      <p:ext uri="{BB962C8B-B14F-4D97-AF65-F5344CB8AC3E}">
        <p14:creationId xmlns:p14="http://schemas.microsoft.com/office/powerpoint/2010/main" val="5982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To </a:t>
            </a:r>
            <a:r>
              <a:rPr lang="en-US" sz="46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deliberately revealed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understandable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intended for others to observe</a:t>
            </a:r>
          </a:p>
          <a:p>
            <a:pPr marL="914400" lvl="1" indent="-514350"/>
            <a:r>
              <a:rPr lang="en-US" dirty="0" smtClean="0"/>
              <a:t>2 Timothy 2:1, 2</a:t>
            </a:r>
          </a:p>
          <a:p>
            <a:pPr marL="914400" lvl="1" indent="-514350"/>
            <a:r>
              <a:rPr lang="en-US" dirty="0" smtClean="0"/>
              <a:t>James 1:25</a:t>
            </a:r>
          </a:p>
          <a:p>
            <a:pPr marL="914400" lvl="1" indent="-514350"/>
            <a:r>
              <a:rPr lang="en-US" dirty="0" smtClean="0"/>
              <a:t>Mark 16:15</a:t>
            </a:r>
          </a:p>
        </p:txBody>
      </p:sp>
    </p:spTree>
    <p:extLst>
      <p:ext uri="{BB962C8B-B14F-4D97-AF65-F5344CB8AC3E}">
        <p14:creationId xmlns:p14="http://schemas.microsoft.com/office/powerpoint/2010/main" val="20735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To </a:t>
            </a:r>
            <a:r>
              <a:rPr lang="en-US" sz="46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deliberately revealed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understandable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intended for others to observe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adopted and obeyed</a:t>
            </a:r>
          </a:p>
          <a:p>
            <a:pPr marL="914400" lvl="1" indent="-514350"/>
            <a:r>
              <a:rPr lang="en-US" dirty="0" smtClean="0"/>
              <a:t>James 1:21-24; Acts 6:7; Rom. 1:5; 2:8; 6:16-18; 10:16; 15:18; 16:19; 16:26; etc.</a:t>
            </a:r>
          </a:p>
        </p:txBody>
      </p:sp>
    </p:spTree>
    <p:extLst>
      <p:ext uri="{BB962C8B-B14F-4D97-AF65-F5344CB8AC3E}">
        <p14:creationId xmlns:p14="http://schemas.microsoft.com/office/powerpoint/2010/main" val="28255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To </a:t>
            </a:r>
            <a:r>
              <a:rPr lang="en-US" sz="46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deliberately revealed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understandable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intended for others to observe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adopted and obeyed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</a:t>
            </a:r>
            <a:r>
              <a:rPr lang="en-US" dirty="0" smtClean="0"/>
              <a:t>can only be met with an </a:t>
            </a:r>
            <a:r>
              <a:rPr lang="en-US" dirty="0"/>
              <a:t>approved agreement when </a:t>
            </a:r>
            <a:r>
              <a:rPr lang="en-US" dirty="0" smtClean="0"/>
              <a:t>fully replicated (2 Cor. 2:9; Rev. 2:14, 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Lesson 1: 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God has always held men to a pattern to follow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A pattern existed in the OT time for people to abide in</a:t>
            </a:r>
          </a:p>
          <a:p>
            <a:pPr marL="0" indent="0">
              <a:buNone/>
            </a:pPr>
            <a:r>
              <a:rPr lang="en-US" b="1" dirty="0" smtClean="0"/>
              <a:t>Lesson 2: 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Six reasons why a pattern exists today</a:t>
            </a:r>
          </a:p>
          <a:p>
            <a:pPr marL="0" indent="0">
              <a:buNone/>
            </a:pPr>
            <a:r>
              <a:rPr lang="en-US" b="1" dirty="0" smtClean="0"/>
              <a:t>Lesson 3: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Five things that must be true if a pattern exists</a:t>
            </a:r>
          </a:p>
          <a:p>
            <a:pPr marL="0" indent="0">
              <a:buNone/>
            </a:pPr>
            <a:r>
              <a:rPr lang="en-US" b="1" dirty="0" smtClean="0"/>
              <a:t>Lesson 4: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Holding fast the pattern</a:t>
            </a:r>
          </a:p>
          <a:p>
            <a:pPr marL="0" indent="0">
              <a:buNone/>
            </a:pPr>
            <a:r>
              <a:rPr lang="en-US" b="1" dirty="0" smtClean="0"/>
              <a:t>Lessons 5A, 5B: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Enemies and friends of the pattern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God’s Righteousness Revealed In The Gospel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aseline="30000" dirty="0"/>
              <a:t>16</a:t>
            </a:r>
            <a:r>
              <a:rPr lang="en-US" sz="3600" dirty="0"/>
              <a:t> </a:t>
            </a:r>
            <a:r>
              <a:rPr lang="en-US" sz="3600" dirty="0" smtClean="0"/>
              <a:t>For </a:t>
            </a:r>
            <a:r>
              <a:rPr lang="en-US" sz="3600" dirty="0"/>
              <a:t>I am not ashamed of the gospel of Christ, for it is the power of God to salvation for everyone who believes, for the Jew first and also for the Greek.</a:t>
            </a:r>
          </a:p>
          <a:p>
            <a:pPr marL="0" indent="0">
              <a:buNone/>
            </a:pPr>
            <a:r>
              <a:rPr lang="en-US" sz="3600" baseline="30000" dirty="0"/>
              <a:t>17</a:t>
            </a:r>
            <a:r>
              <a:rPr lang="en-US" sz="3600" dirty="0"/>
              <a:t>  For in it the righteousness of God is revealed from faith to faith; as it is written, "The just shall live by faith</a:t>
            </a:r>
            <a:r>
              <a:rPr lang="en-US" sz="3600" dirty="0" smtClean="0"/>
              <a:t>."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03253"/>
            <a:ext cx="41338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64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1362075"/>
          </a:xfrm>
        </p:spPr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</a:rPr>
              <a:t>Seven Truths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Successfully Follow The New Testament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To </a:t>
            </a:r>
            <a:r>
              <a:rPr lang="en-US" sz="46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934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“Heaven </a:t>
            </a:r>
            <a:r>
              <a:rPr lang="en-US" sz="3200" b="1" dirty="0"/>
              <a:t>and earth will pass away, but My words will by no means pass </a:t>
            </a:r>
            <a:r>
              <a:rPr lang="en-US" sz="3200" b="1" dirty="0" smtClean="0"/>
              <a:t>away” (Mk. 13:31)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62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To </a:t>
            </a:r>
            <a:r>
              <a:rPr lang="en-US" sz="46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complete</a:t>
            </a:r>
          </a:p>
          <a:p>
            <a:pPr marL="914400" lvl="1" indent="-514350"/>
            <a:r>
              <a:rPr lang="en-US" dirty="0" smtClean="0"/>
              <a:t>A broken pattern is not a pattern that can be followed</a:t>
            </a:r>
          </a:p>
          <a:p>
            <a:pPr marL="914400" lvl="1" indent="-514350"/>
            <a:r>
              <a:rPr lang="en-US" dirty="0" smtClean="0"/>
              <a:t>Since the scripture can make man complete, the pattern must be complete  (2 Tim. 3:16, 17)</a:t>
            </a:r>
          </a:p>
          <a:p>
            <a:pPr marL="914400" lvl="1" indent="-514350"/>
            <a:r>
              <a:rPr lang="en-US" dirty="0"/>
              <a:t>“as His divine power has given to us all things that pertain to life and godliness, through the knowledge of Him who called us by glory and </a:t>
            </a:r>
            <a:r>
              <a:rPr lang="en-US" dirty="0" smtClean="0"/>
              <a:t>virtue” (2 Pet. 1:3)</a:t>
            </a:r>
          </a:p>
        </p:txBody>
      </p:sp>
    </p:spTree>
    <p:extLst>
      <p:ext uri="{BB962C8B-B14F-4D97-AF65-F5344CB8AC3E}">
        <p14:creationId xmlns:p14="http://schemas.microsoft.com/office/powerpoint/2010/main" val="26169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ular Arrow 5"/>
          <p:cNvSpPr/>
          <p:nvPr/>
        </p:nvSpPr>
        <p:spPr>
          <a:xfrm rot="5400000" flipH="1">
            <a:off x="5280693" y="3473620"/>
            <a:ext cx="1196985" cy="1348029"/>
          </a:xfrm>
          <a:prstGeom prst="circularArrow">
            <a:avLst/>
          </a:prstGeom>
          <a:gradFill flip="none" rotWithShape="1">
            <a:gsLst>
              <a:gs pos="0">
                <a:schemeClr val="tx1"/>
              </a:gs>
              <a:gs pos="28000">
                <a:srgbClr val="C00000"/>
              </a:gs>
              <a:gs pos="72000">
                <a:schemeClr val="accent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Man May Be Perfect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aseline="30000" dirty="0" smtClean="0"/>
              <a:t>28</a:t>
            </a:r>
            <a:r>
              <a:rPr lang="en-US" sz="4000" dirty="0" smtClean="0"/>
              <a:t>  </a:t>
            </a:r>
            <a:r>
              <a:rPr lang="en-US" sz="4000" dirty="0"/>
              <a:t>Him we </a:t>
            </a:r>
            <a:r>
              <a:rPr lang="en-US" sz="4000" b="1" dirty="0">
                <a:solidFill>
                  <a:srgbClr val="C00000"/>
                </a:solidFill>
              </a:rPr>
              <a:t>preach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C00000"/>
                </a:solidFill>
              </a:rPr>
              <a:t>warning</a:t>
            </a:r>
            <a:r>
              <a:rPr lang="en-US" sz="4000" dirty="0"/>
              <a:t> every man and </a:t>
            </a:r>
            <a:r>
              <a:rPr lang="en-US" sz="4000" b="1" dirty="0">
                <a:solidFill>
                  <a:srgbClr val="C00000"/>
                </a:solidFill>
              </a:rPr>
              <a:t>teaching</a:t>
            </a:r>
            <a:r>
              <a:rPr lang="en-US" sz="4000" dirty="0"/>
              <a:t> every man in all wisdom, that we </a:t>
            </a:r>
            <a:r>
              <a:rPr lang="en-US" sz="4000" b="1" dirty="0">
                <a:solidFill>
                  <a:schemeClr val="tx2"/>
                </a:solidFill>
              </a:rPr>
              <a:t>may present every man perfect in Christ Jesus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baseline="30000" dirty="0"/>
              <a:t>29</a:t>
            </a:r>
            <a:r>
              <a:rPr lang="en-US" sz="4000" dirty="0"/>
              <a:t>  </a:t>
            </a:r>
            <a:r>
              <a:rPr lang="en-US" sz="4000" b="1" dirty="0">
                <a:solidFill>
                  <a:schemeClr val="tx2"/>
                </a:solidFill>
              </a:rPr>
              <a:t>To this end I also labor</a:t>
            </a:r>
            <a:r>
              <a:rPr lang="en-US" sz="4000" dirty="0"/>
              <a:t>, striving according to His working which works in me mightily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34816"/>
          <a:stretch/>
        </p:blipFill>
        <p:spPr bwMode="auto">
          <a:xfrm>
            <a:off x="4572001" y="6013938"/>
            <a:ext cx="4267200" cy="7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42204" y="4658060"/>
              <a:ext cx="4468680" cy="10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2084" y="4538180"/>
                <a:ext cx="4588920" cy="3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1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Colossians 1:28, 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Every man can strive to be perfect through the preaching, warning, and teaching of the gospel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There must be a complete pattern for what is preached, warned, and taught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 must conform to that complete pattern to become perfect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“And </a:t>
            </a:r>
            <a:r>
              <a:rPr lang="en-US" dirty="0"/>
              <a:t>whatever you do in word or deed, do all in the name of the Lord Jesus, giving thanks to God the Father through </a:t>
            </a:r>
            <a:r>
              <a:rPr lang="en-US" dirty="0" smtClean="0"/>
              <a:t>Him” (Col. 3:17)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To </a:t>
            </a:r>
            <a:r>
              <a:rPr lang="en-US" sz="46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deliberately revealed</a:t>
            </a:r>
          </a:p>
          <a:p>
            <a:pPr marL="914400" lvl="1" indent="-514350"/>
            <a:r>
              <a:rPr lang="en-US" dirty="0" smtClean="0"/>
              <a:t>1 Corinthians 2:9-16</a:t>
            </a:r>
          </a:p>
          <a:p>
            <a:pPr marL="914400" lvl="1" indent="-514350"/>
            <a:r>
              <a:rPr lang="en-US" dirty="0" smtClean="0"/>
              <a:t>Purposely revealed in: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Writing a new covenant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The model of Jesus and the apostles</a:t>
            </a:r>
          </a:p>
        </p:txBody>
      </p:sp>
    </p:spTree>
    <p:extLst>
      <p:ext uri="{BB962C8B-B14F-4D97-AF65-F5344CB8AC3E}">
        <p14:creationId xmlns:p14="http://schemas.microsoft.com/office/powerpoint/2010/main" val="19555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50" dirty="0" smtClean="0"/>
              <a:t>There Is Something Called A “New Covenant”</a:t>
            </a:r>
            <a:endParaRPr lang="en-US" sz="4000" spc="-1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Corinthians 3:4-4:6</a:t>
            </a:r>
          </a:p>
          <a:p>
            <a:r>
              <a:rPr lang="en-US" dirty="0" smtClean="0"/>
              <a:t>Trust through Christ toward God (3:4)</a:t>
            </a:r>
          </a:p>
          <a:p>
            <a:r>
              <a:rPr lang="en-US" dirty="0" smtClean="0"/>
              <a:t>Sufficiency from God (3:5)</a:t>
            </a:r>
          </a:p>
          <a:p>
            <a:r>
              <a:rPr lang="en-US" dirty="0" smtClean="0"/>
              <a:t>Ministers of the </a:t>
            </a:r>
            <a:r>
              <a:rPr lang="en-US" b="1" dirty="0" smtClean="0"/>
              <a:t>New Covenant </a:t>
            </a:r>
            <a:r>
              <a:rPr lang="en-US" dirty="0" smtClean="0"/>
              <a:t>(3:6)</a:t>
            </a:r>
          </a:p>
          <a:p>
            <a:r>
              <a:rPr lang="en-US" dirty="0" smtClean="0"/>
              <a:t>More glorious than the </a:t>
            </a:r>
            <a:r>
              <a:rPr lang="en-US" b="1" dirty="0" smtClean="0"/>
              <a:t>Old Covenant  </a:t>
            </a:r>
            <a:r>
              <a:rPr lang="en-US" dirty="0" smtClean="0"/>
              <a:t>(3:7-11)</a:t>
            </a:r>
          </a:p>
          <a:p>
            <a:r>
              <a:rPr lang="en-US" spc="-70" dirty="0" smtClean="0"/>
              <a:t>Great hope &amp; great boldness of speech (3:12-17)</a:t>
            </a:r>
          </a:p>
          <a:p>
            <a:r>
              <a:rPr lang="en-US" dirty="0" smtClean="0"/>
              <a:t>Transforming agent (3:18-4:6)</a:t>
            </a:r>
          </a:p>
        </p:txBody>
      </p:sp>
    </p:spTree>
    <p:extLst>
      <p:ext uri="{BB962C8B-B14F-4D97-AF65-F5344CB8AC3E}">
        <p14:creationId xmlns:p14="http://schemas.microsoft.com/office/powerpoint/2010/main" val="382605561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835</Words>
  <Application>Microsoft Office PowerPoint</Application>
  <PresentationFormat>On-screen Show (4:3)</PresentationFormat>
  <Paragraphs>125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Bloody</vt:lpstr>
      <vt:lpstr>Arno Pro Smbd Caption</vt:lpstr>
      <vt:lpstr>Wingdings</vt:lpstr>
      <vt:lpstr>Arial Black</vt:lpstr>
      <vt:lpstr>1_Office Theme</vt:lpstr>
      <vt:lpstr>Is The New Testament A PATTERN?</vt:lpstr>
      <vt:lpstr>Previously:</vt:lpstr>
      <vt:lpstr>Seven Truths To Successfully Follow The New Testament Pattern</vt:lpstr>
      <vt:lpstr>To Successfully Follow the pattern:</vt:lpstr>
      <vt:lpstr>To Successfully Follow the pattern:</vt:lpstr>
      <vt:lpstr>Every Man May Be Perfect In Christ</vt:lpstr>
      <vt:lpstr>Colossians 1:28, 29</vt:lpstr>
      <vt:lpstr>To Successfully Follow the pattern:</vt:lpstr>
      <vt:lpstr>There Is Something Called A “New Covenant”</vt:lpstr>
      <vt:lpstr>PowerPoint Presentation</vt:lpstr>
      <vt:lpstr>Profaning the Blood of The New Covenant</vt:lpstr>
      <vt:lpstr>Profaning the Blood of The New Covenant</vt:lpstr>
      <vt:lpstr>Christ’s Example To Follow</vt:lpstr>
      <vt:lpstr>Christ’s Example To Follow</vt:lpstr>
      <vt:lpstr>Christ’s Example To Follow</vt:lpstr>
      <vt:lpstr>To Successfully Follow the pattern:</vt:lpstr>
      <vt:lpstr>To Successfully Follow the pattern:</vt:lpstr>
      <vt:lpstr>To Successfully Follow the pattern:</vt:lpstr>
      <vt:lpstr>To Successfully Follow the pattern:</vt:lpstr>
      <vt:lpstr>God’s Righteousness Revealed In The Gospel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New Testament A PATTERN?</dc:title>
  <dc:creator>Steven J. Wallace</dc:creator>
  <cp:lastModifiedBy>Steven J. Wallace</cp:lastModifiedBy>
  <cp:revision>108</cp:revision>
  <dcterms:created xsi:type="dcterms:W3CDTF">2014-04-01T21:11:41Z</dcterms:created>
  <dcterms:modified xsi:type="dcterms:W3CDTF">2014-08-08T21:35:00Z</dcterms:modified>
</cp:coreProperties>
</file>